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66" r:id="rId3"/>
    <p:sldId id="267" r:id="rId4"/>
    <p:sldId id="268" r:id="rId5"/>
    <p:sldId id="269" r:id="rId6"/>
    <p:sldId id="273" r:id="rId7"/>
    <p:sldId id="280" r:id="rId8"/>
    <p:sldId id="270" r:id="rId9"/>
    <p:sldId id="271" r:id="rId10"/>
    <p:sldId id="272" r:id="rId11"/>
    <p:sldId id="274" r:id="rId12"/>
    <p:sldId id="275" r:id="rId13"/>
    <p:sldId id="276" r:id="rId14"/>
    <p:sldId id="277" r:id="rId15"/>
    <p:sldId id="278" r:id="rId16"/>
  </p:sldIdLst>
  <p:sldSz cx="12192000" cy="6858000"/>
  <p:notesSz cx="7104063" cy="10234613"/>
  <p:defaultTextStyle>
    <a:defPPr lvl="0">
      <a:defRPr lang="es-CO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96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DD1445D5-8EF2-41DC-A107-52D705954328}" type="datetimeFigureOut">
              <a:rPr lang="es-MX" smtClean="0"/>
              <a:t>14/02/2022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94D0B926-5999-41F6-88EB-7147A1C0E3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082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0B926-5999-41F6-88EB-7147A1C0E3A7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090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D0B926-5999-41F6-88EB-7147A1C0E3A7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4884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545E41-CD30-4AA2-9720-5FA7156B2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C98A161-C15A-48E8-9E75-1EDA36CD3B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0C2BA3-60AE-4EB2-A4CA-A4495FFF9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28ECA-459B-4B07-BCD9-022155F70BCE}" type="datetimeFigureOut">
              <a:rPr lang="es-CO" smtClean="0"/>
              <a:t>14/02/2022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D9D004-0EC1-4311-BFAB-0AB9C18D6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A333C1-F50A-43B6-9934-1C050B101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E9A5-5C38-4933-AB3C-28585CD2ABF3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Imagen 7" descr="Imagen que contiene alimentos, firmar&#10;&#10;Descripción generada automáticamente">
            <a:extLst>
              <a:ext uri="{FF2B5EF4-FFF2-40B4-BE49-F238E27FC236}">
                <a16:creationId xmlns:a16="http://schemas.microsoft.com/office/drawing/2014/main" id="{7BBB0552-EE62-4806-9432-AE31EB8AFB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1370"/>
            <a:ext cx="12187646" cy="692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848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195E71-E77C-4E18-BFA8-BF75C08ED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4451A8-01F1-410F-B1FA-256B19F1C3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8AC4ED-ED82-49C8-8BC0-AC8CAD213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28ECA-459B-4B07-BCD9-022155F70BCE}" type="datetimeFigureOut">
              <a:rPr lang="es-CO" smtClean="0"/>
              <a:t>14/02/2022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8BF3F3-2420-4278-9375-C3CB31504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328DBB-ED2F-4A1F-AA72-009A2D628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E9A5-5C38-4933-AB3C-28585CD2AB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227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F09C2E8-D70F-408D-997E-637CF61332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5CC3F6D-9279-4071-AEAC-CCF7B194B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2ED075-38C1-41EF-977F-88488084C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28ECA-459B-4B07-BCD9-022155F70BCE}" type="datetimeFigureOut">
              <a:rPr lang="es-CO" smtClean="0"/>
              <a:t>14/02/2022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DC8245-CD89-435E-B033-6BC0B58FF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EFF402-C470-4B43-AFA5-811A186D6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E9A5-5C38-4933-AB3C-28585CD2AB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79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Imagen que contiene sostener, barco, hombre, surfeando&#10;&#10;Descripción generada automáticamente">
            <a:extLst>
              <a:ext uri="{FF2B5EF4-FFF2-40B4-BE49-F238E27FC236}">
                <a16:creationId xmlns:a16="http://schemas.microsoft.com/office/drawing/2014/main" id="{0EECF57C-6210-4C79-B257-06125A1B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64"/>
            <a:ext cx="12192000" cy="686186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96CD3E7-3D38-4652-991D-227863E89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04416D-50D7-4BC8-89E1-DA8ED46B9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97735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A08ABB-DC1A-4603-B15C-2FDF3753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364" y="5387065"/>
            <a:ext cx="2743200" cy="365125"/>
          </a:xfrm>
        </p:spPr>
        <p:txBody>
          <a:bodyPr/>
          <a:lstStyle/>
          <a:p>
            <a:fld id="{9DA28ECA-459B-4B07-BCD9-022155F70BCE}" type="datetimeFigureOut">
              <a:rPr lang="es-CO" smtClean="0"/>
              <a:t>14/02/2022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30484A-990D-44ED-9598-AFF04264B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31128" y="5387066"/>
            <a:ext cx="4114800" cy="365125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107C4E-6720-48A4-90D9-29213F2AF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1492" y="5387066"/>
            <a:ext cx="2743200" cy="365125"/>
          </a:xfrm>
        </p:spPr>
        <p:txBody>
          <a:bodyPr/>
          <a:lstStyle/>
          <a:p>
            <a:fld id="{FB28E9A5-5C38-4933-AB3C-28585CD2AB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9002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8C539C-5683-424A-9A2B-08B7667C7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DE1A3E-984E-4AAF-9DBD-F1BEEA9BA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F34611-74AD-4EB8-BAAF-8FA2726DF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28ECA-459B-4B07-BCD9-022155F70BCE}" type="datetimeFigureOut">
              <a:rPr lang="es-CO" smtClean="0"/>
              <a:t>14/02/2022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8AB29F-8019-4B0C-9C2E-6C2E80D71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BF995A-A921-4CFB-9664-E8351E7C1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E9A5-5C38-4933-AB3C-28585CD2AB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8997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A59FF-FB05-4819-B536-707EE29C1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4B371D-BA07-459F-B20A-0E14A049E3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7B04BDC-B328-439A-99BC-A3A5AEC1A4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0318EE-A372-4DBF-AD21-0C84870F4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28ECA-459B-4B07-BCD9-022155F70BCE}" type="datetimeFigureOut">
              <a:rPr lang="es-CO" smtClean="0"/>
              <a:t>14/02/2022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4650C0-6847-43A9-8A4F-4E3A0467A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13DC15-15BA-4B6B-A7DC-ECC0B954C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E9A5-5C38-4933-AB3C-28585CD2AB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7035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317C39-2212-43D1-B89E-60E6EA7F3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FC8B4A-6D01-4C3D-AE22-3C8BDC595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2D1C6B5-4687-4643-9958-D44922CA8E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5EE449C-A9B7-4C39-9082-E4F655CFC3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E7E0459-A06C-422A-BD20-DE47B8B4AB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73083C6-C121-48C1-AEC5-36011772F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28ECA-459B-4B07-BCD9-022155F70BCE}" type="datetimeFigureOut">
              <a:rPr lang="es-CO" smtClean="0"/>
              <a:t>14/02/2022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2FC0EDE-9C9E-4C62-B1D7-D2613637A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F46DB23-C76C-4E04-81F1-D64DBB271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E9A5-5C38-4933-AB3C-28585CD2AB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1409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2D30B0-4C1B-46BD-8994-0E459E0F0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2DF7894-7DD0-45C3-8F19-19927EFFE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28ECA-459B-4B07-BCD9-022155F70BCE}" type="datetimeFigureOut">
              <a:rPr lang="es-CO" smtClean="0"/>
              <a:t>14/02/2022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66FB33E-BD67-4DD3-AB2A-37EBCFA84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DB6E18C-7847-4FB0-87EF-EFCBAFA8A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E9A5-5C38-4933-AB3C-28585CD2AB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981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BACC8AA-3F14-4D59-B4A2-740E24245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28ECA-459B-4B07-BCD9-022155F70BCE}" type="datetimeFigureOut">
              <a:rPr lang="es-CO" smtClean="0"/>
              <a:t>14/02/2022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3A1AB99-E4CF-4FE4-9CAC-57D6E09D0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4AFB1A6-CE5B-4265-A87B-430E5D639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E9A5-5C38-4933-AB3C-28585CD2AB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051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AFAE3E-9381-43EF-A677-15DBF297D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C29D49-5EED-467F-B05A-1B094922D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815E99-538A-4495-A0DF-2ECA713D5D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F76344-D3A7-4364-A480-09DE14010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28ECA-459B-4B07-BCD9-022155F70BCE}" type="datetimeFigureOut">
              <a:rPr lang="es-CO" smtClean="0"/>
              <a:t>14/02/2022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157F4C-39EF-4B21-BD49-61D301E7C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662FB78-9074-4059-99FE-F7127C3AF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E9A5-5C38-4933-AB3C-28585CD2AB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0779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A05358-4F06-4C9E-A0F5-2B495FA56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51D900C-9EA1-41DE-8914-12098E5844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94FC3E2-0046-402B-AB51-41C4775EE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C55A13D-C619-4CEE-A68E-F3632596E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28ECA-459B-4B07-BCD9-022155F70BCE}" type="datetimeFigureOut">
              <a:rPr lang="es-CO" smtClean="0"/>
              <a:t>14/02/2022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4B4AD8-48FA-4CFE-BB8A-3362D01DB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383E25-8497-4B4C-A9D0-87A957599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E9A5-5C38-4933-AB3C-28585CD2AB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546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AB64878-EE1F-4C61-B55B-E890B23F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144E2B-7330-40A0-BECE-4EB4968E3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35803D-7EE1-47EC-805C-E28A7142B3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28ECA-459B-4B07-BCD9-022155F70BCE}" type="datetimeFigureOut">
              <a:rPr lang="es-CO" smtClean="0"/>
              <a:t>14/02/2022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5F89F7-57BC-4E8F-AEE2-729629A107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04605B-D4BB-4C4B-BA85-4A783D4E5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8E9A5-5C38-4933-AB3C-28585CD2AB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0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BFEA46-4164-4237-A15C-EAB857BCC99B}"/>
              </a:ext>
            </a:extLst>
          </p:cNvPr>
          <p:cNvSpPr txBox="1">
            <a:spLocks/>
          </p:cNvSpPr>
          <p:nvPr/>
        </p:nvSpPr>
        <p:spPr>
          <a:xfrm>
            <a:off x="-1176808" y="5373216"/>
            <a:ext cx="7563272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DE ACCION</a:t>
            </a:r>
          </a:p>
          <a:p>
            <a:endParaRPr lang="es-E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PASTO DEPORTE </a:t>
            </a:r>
            <a:r>
              <a:rPr lang="es-E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endParaRPr lang="es-C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858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41C0265E-F33F-4EC0-97DA-1A6CE8661200}"/>
              </a:ext>
            </a:extLst>
          </p:cNvPr>
          <p:cNvSpPr txBox="1">
            <a:spLocks/>
          </p:cNvSpPr>
          <p:nvPr/>
        </p:nvSpPr>
        <p:spPr>
          <a:xfrm>
            <a:off x="515380" y="385917"/>
            <a:ext cx="11161240" cy="784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Coordinación de Vías Activas Y Saludables: Responsable Fabio Ortiz</a:t>
            </a:r>
            <a:endParaRPr lang="es-CO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D0ADBFA8-7079-4C81-9944-8F3928E56A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272646"/>
              </p:ext>
            </p:extLst>
          </p:nvPr>
        </p:nvGraphicFramePr>
        <p:xfrm>
          <a:off x="695400" y="1170748"/>
          <a:ext cx="10729192" cy="40086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872">
                  <a:extLst>
                    <a:ext uri="{9D8B030D-6E8A-4147-A177-3AD203B41FA5}">
                      <a16:colId xmlns:a16="http://schemas.microsoft.com/office/drawing/2014/main" val="131865039"/>
                    </a:ext>
                  </a:extLst>
                </a:gridCol>
                <a:gridCol w="6841511">
                  <a:extLst>
                    <a:ext uri="{9D8B030D-6E8A-4147-A177-3AD203B41FA5}">
                      <a16:colId xmlns:a16="http://schemas.microsoft.com/office/drawing/2014/main" val="2147655801"/>
                    </a:ext>
                  </a:extLst>
                </a:gridCol>
                <a:gridCol w="3391809">
                  <a:extLst>
                    <a:ext uri="{9D8B030D-6E8A-4147-A177-3AD203B41FA5}">
                      <a16:colId xmlns:a16="http://schemas.microsoft.com/office/drawing/2014/main" val="259591290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</a:t>
                      </a:r>
                      <a:endParaRPr lang="es-CO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 2021</a:t>
                      </a:r>
                      <a:endParaRPr lang="es-CO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FECHAS TENTATIVAS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61392145"/>
                  </a:ext>
                </a:extLst>
              </a:tr>
              <a:tr h="3338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Ciclovía 2021 - dominical (Lanzamiento 7 de marzo de 2021)</a:t>
                      </a:r>
                      <a:endParaRPr lang="es-CO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 - diciembre (41)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01228793"/>
                  </a:ext>
                </a:extLst>
              </a:tr>
              <a:tr h="341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Ciclo Vías Nocturnas Urbanas y Rurales</a:t>
                      </a:r>
                      <a:endParaRPr lang="es-CO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 - Diciembre 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42424290"/>
                  </a:ext>
                </a:extLst>
              </a:tr>
              <a:tr h="341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Ciclovía nocturna </a:t>
                      </a:r>
                      <a:endParaRPr lang="es-CO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 - diciembre (19)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56415373"/>
                  </a:ext>
                </a:extLst>
              </a:tr>
              <a:tr h="341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Ciclovías satelitales </a:t>
                      </a:r>
                      <a:endParaRPr lang="es-CO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 - diciembre (41)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00965744"/>
                  </a:ext>
                </a:extLst>
              </a:tr>
              <a:tr h="341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Ciclo paseos corregimientos </a:t>
                      </a:r>
                      <a:endParaRPr lang="es-CO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 - Junio - octubre (3)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3858489"/>
                  </a:ext>
                </a:extLst>
              </a:tr>
              <a:tr h="341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Ciclovías corregimientos </a:t>
                      </a:r>
                      <a:endParaRPr lang="es-CO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 - diciembre (17)</a:t>
                      </a:r>
                      <a:endParaRPr lang="es-CO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67540757"/>
                  </a:ext>
                </a:extLst>
              </a:tr>
              <a:tr h="3224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Rescatar acciones recreativas, recreación, bici escuela, taller móvil </a:t>
                      </a:r>
                      <a:endParaRPr lang="es-CO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 - diciembre (3)</a:t>
                      </a:r>
                      <a:endParaRPr lang="es-CO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92001573"/>
                  </a:ext>
                </a:extLst>
              </a:tr>
              <a:tr h="3121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Gestión de recursos con entidades privadas y publicas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 - diciembre </a:t>
                      </a:r>
                      <a:endParaRPr lang="es-CO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40167812"/>
                  </a:ext>
                </a:extLst>
              </a:tr>
            </a:tbl>
          </a:graphicData>
        </a:graphic>
      </p:graphicFrame>
      <p:pic>
        <p:nvPicPr>
          <p:cNvPr id="6" name="Picture 2" descr="Pasto Turístico (@PastoTuristico) | Twitter">
            <a:extLst>
              <a:ext uri="{FF2B5EF4-FFF2-40B4-BE49-F238E27FC236}">
                <a16:creationId xmlns:a16="http://schemas.microsoft.com/office/drawing/2014/main" id="{7C7DCCA6-19A2-4AED-926D-1B048018AF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7" b="15697"/>
          <a:stretch/>
        </p:blipFill>
        <p:spPr bwMode="auto">
          <a:xfrm>
            <a:off x="3143672" y="5949280"/>
            <a:ext cx="1728192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0858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86B7A8D2-B732-4025-A7DC-2CFF0AA535DB}"/>
              </a:ext>
            </a:extLst>
          </p:cNvPr>
          <p:cNvSpPr txBox="1">
            <a:spLocks/>
          </p:cNvSpPr>
          <p:nvPr/>
        </p:nvSpPr>
        <p:spPr>
          <a:xfrm>
            <a:off x="515380" y="385917"/>
            <a:ext cx="11485276" cy="784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Coordinación Deporte escolar complementario: Responsable David Figueroa</a:t>
            </a:r>
            <a:endParaRPr lang="es-CO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33691C5-91A7-451E-8191-67282DE501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516608"/>
              </p:ext>
            </p:extLst>
          </p:nvPr>
        </p:nvGraphicFramePr>
        <p:xfrm>
          <a:off x="515380" y="1170748"/>
          <a:ext cx="10909212" cy="4389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4045">
                  <a:extLst>
                    <a:ext uri="{9D8B030D-6E8A-4147-A177-3AD203B41FA5}">
                      <a16:colId xmlns:a16="http://schemas.microsoft.com/office/drawing/2014/main" val="2756441402"/>
                    </a:ext>
                  </a:extLst>
                </a:gridCol>
                <a:gridCol w="7840082">
                  <a:extLst>
                    <a:ext uri="{9D8B030D-6E8A-4147-A177-3AD203B41FA5}">
                      <a16:colId xmlns:a16="http://schemas.microsoft.com/office/drawing/2014/main" val="765309765"/>
                    </a:ext>
                  </a:extLst>
                </a:gridCol>
                <a:gridCol w="2665085">
                  <a:extLst>
                    <a:ext uri="{9D8B030D-6E8A-4147-A177-3AD203B41FA5}">
                      <a16:colId xmlns:a16="http://schemas.microsoft.com/office/drawing/2014/main" val="3323581231"/>
                    </a:ext>
                  </a:extLst>
                </a:gridCol>
              </a:tblGrid>
              <a:tr h="5984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 2021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TENTATIVA 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80974843"/>
                  </a:ext>
                </a:extLst>
              </a:tr>
              <a:tr h="2439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Inicio de inscripciones EFD Deporte Escolar Complementario 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 - Diciembre 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4411242"/>
                  </a:ext>
                </a:extLst>
              </a:tr>
              <a:tr h="2439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Inicio de actividades en 14 disciplinas deportivas rural y urbano  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 - Diciembre 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3920961"/>
                  </a:ext>
                </a:extLst>
              </a:tr>
              <a:tr h="4992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Jornadas Escolares Recreo - Deportivas con I.E.M  a partir del segundo semestre del año, según solicitudes. 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 - Diciembre 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93654768"/>
                  </a:ext>
                </a:extLst>
              </a:tr>
              <a:tr h="4992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de Talentos Deportivos Atención Integral a Deportistas Destacados (tasa pro deporte) 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 - Diciembre 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72356757"/>
                  </a:ext>
                </a:extLst>
              </a:tr>
              <a:tr h="763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Festival Municipal de EFD (9) nueve disciplinas deportivas, Atletismo, Ajedrez, Baloncesto, Ciclismo, Fútbol, Fútbol de Salón, Patinaje, Natación,</a:t>
                      </a:r>
                      <a:br>
                        <a:rPr lang="es-CO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Voleibol según categorías y ramas por cada disciplina 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 - Diciembre 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89742152"/>
                  </a:ext>
                </a:extLst>
              </a:tr>
              <a:tr h="4992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Capacitación, Seguimiento y evaluación del proceso formativo pedagógico en las disciplinas deportivas urbanas y corregimientos 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 - Diciembre 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11617780"/>
                  </a:ext>
                </a:extLst>
              </a:tr>
              <a:tr h="7545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Parcialmente ir vinculando las siguientes disciplinas deportivas: Ajedrez - Break Dance - Fútbol Sala - Karate do - Levantamiento de pesas - Parkour - Tenis de mesa - Tenis de campo - Bicicross - Capoeira - Porrismo - Balonmano, Ultimate, Pelota de mano. 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 - Diciembre 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1913911"/>
                  </a:ext>
                </a:extLst>
              </a:tr>
            </a:tbl>
          </a:graphicData>
        </a:graphic>
      </p:graphicFrame>
      <p:pic>
        <p:nvPicPr>
          <p:cNvPr id="6" name="Picture 2" descr="Pasto Turístico (@PastoTuristico) | Twitter">
            <a:extLst>
              <a:ext uri="{FF2B5EF4-FFF2-40B4-BE49-F238E27FC236}">
                <a16:creationId xmlns:a16="http://schemas.microsoft.com/office/drawing/2014/main" id="{E175A69B-8E7C-4A98-AFBF-E7977F184C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7" b="15697"/>
          <a:stretch/>
        </p:blipFill>
        <p:spPr bwMode="auto">
          <a:xfrm>
            <a:off x="3143672" y="5949280"/>
            <a:ext cx="1728192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011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419758-BF01-436E-A437-20D1EAD8A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288"/>
            <a:ext cx="10515600" cy="753650"/>
          </a:xfrm>
        </p:spPr>
        <p:txBody>
          <a:bodyPr>
            <a:normAutofit fontScale="90000"/>
          </a:bodyPr>
          <a:lstStyle/>
          <a:p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Coordinación Adulto Mayor:  Responsable Cristhian Moreno</a:t>
            </a:r>
            <a:endParaRPr lang="es-CO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2AD8812-2B87-4CF2-AC78-79B6C5A91E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547620"/>
              </p:ext>
            </p:extLst>
          </p:nvPr>
        </p:nvGraphicFramePr>
        <p:xfrm>
          <a:off x="551384" y="981938"/>
          <a:ext cx="10802416" cy="46332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4520">
                  <a:extLst>
                    <a:ext uri="{9D8B030D-6E8A-4147-A177-3AD203B41FA5}">
                      <a16:colId xmlns:a16="http://schemas.microsoft.com/office/drawing/2014/main" val="3437841226"/>
                    </a:ext>
                  </a:extLst>
                </a:gridCol>
                <a:gridCol w="8077197">
                  <a:extLst>
                    <a:ext uri="{9D8B030D-6E8A-4147-A177-3AD203B41FA5}">
                      <a16:colId xmlns:a16="http://schemas.microsoft.com/office/drawing/2014/main" val="739024762"/>
                    </a:ext>
                  </a:extLst>
                </a:gridCol>
                <a:gridCol w="2190699">
                  <a:extLst>
                    <a:ext uri="{9D8B030D-6E8A-4147-A177-3AD203B41FA5}">
                      <a16:colId xmlns:a16="http://schemas.microsoft.com/office/drawing/2014/main" val="605686160"/>
                    </a:ext>
                  </a:extLst>
                </a:gridCol>
              </a:tblGrid>
              <a:tr h="5061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 2021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TENTATIVA 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28954255"/>
                  </a:ext>
                </a:extLst>
              </a:tr>
              <a:tr h="2063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Gestionar proyecto de recreación con el ministerio del deporte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 - Abril 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05483779"/>
                  </a:ext>
                </a:extLst>
              </a:tr>
              <a:tr h="2063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Sesiones de trabajo a través del Club Virtual del Adulto Avanzado (Facebook)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 - Diciembre 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51839559"/>
                  </a:ext>
                </a:extLst>
              </a:tr>
              <a:tr h="2292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Reorganización de grupos de persona mayor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 - Diciembre 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1810787"/>
                  </a:ext>
                </a:extLst>
              </a:tr>
              <a:tr h="2063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Identificación de las nuevas necesidades con los lideres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23897728"/>
                  </a:ext>
                </a:extLst>
              </a:tr>
              <a:tr h="2292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Bingo virtual, Encuentro de chistes y coplas 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12704950"/>
                  </a:ext>
                </a:extLst>
              </a:tr>
              <a:tr h="6381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 recreativas, deportivas y/o Foros o Conversatorios en el marco de la celebración del día internacional de toma de conciencia en contra del abuso y el maltrato en la vejez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49688953"/>
                  </a:ext>
                </a:extLst>
              </a:tr>
              <a:tr h="2292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Nuevo Comienzo Fase Municipal y Departamental y Nacional 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 - Noviembre 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84360969"/>
                  </a:ext>
                </a:extLst>
              </a:tr>
              <a:tr h="584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Encuentro Municipal de Danzas en el marco de la celebración del Día de la Persona Mayor (Agosto) 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76850520"/>
                  </a:ext>
                </a:extLst>
              </a:tr>
              <a:tr h="458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Encuentro Deportivo y Recreativo Municipal de la Persona Mayor - Juegos tradicionales, de mesa y deportes adaptados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Septiembre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00951430"/>
                  </a:ext>
                </a:extLst>
              </a:tr>
              <a:tr h="2292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Bingo de Halloween 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61686974"/>
                  </a:ext>
                </a:extLst>
              </a:tr>
              <a:tr h="2292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Reinado Municipal de la Persona Mayor 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Noviembre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37847877"/>
                  </a:ext>
                </a:extLst>
              </a:tr>
              <a:tr h="2292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Encuentro de fotografía y villancicos Navideños 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Diciembre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32293975"/>
                  </a:ext>
                </a:extLst>
              </a:tr>
            </a:tbl>
          </a:graphicData>
        </a:graphic>
      </p:graphicFrame>
      <p:pic>
        <p:nvPicPr>
          <p:cNvPr id="5" name="Picture 2" descr="Pasto Turístico (@PastoTuristico) | Twitter">
            <a:extLst>
              <a:ext uri="{FF2B5EF4-FFF2-40B4-BE49-F238E27FC236}">
                <a16:creationId xmlns:a16="http://schemas.microsoft.com/office/drawing/2014/main" id="{86DC8F47-2A34-4150-BB70-860E921E04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7" b="15697"/>
          <a:stretch/>
        </p:blipFill>
        <p:spPr bwMode="auto">
          <a:xfrm>
            <a:off x="3143672" y="5949280"/>
            <a:ext cx="1728192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461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52EDF8F-9451-4269-98B7-66EE937C1B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786564"/>
              </p:ext>
            </p:extLst>
          </p:nvPr>
        </p:nvGraphicFramePr>
        <p:xfrm>
          <a:off x="849813" y="1268760"/>
          <a:ext cx="10802416" cy="3389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5359">
                  <a:extLst>
                    <a:ext uri="{9D8B030D-6E8A-4147-A177-3AD203B41FA5}">
                      <a16:colId xmlns:a16="http://schemas.microsoft.com/office/drawing/2014/main" val="65029860"/>
                    </a:ext>
                  </a:extLst>
                </a:gridCol>
                <a:gridCol w="7592761">
                  <a:extLst>
                    <a:ext uri="{9D8B030D-6E8A-4147-A177-3AD203B41FA5}">
                      <a16:colId xmlns:a16="http://schemas.microsoft.com/office/drawing/2014/main" val="2643619138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27762758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 2021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TENTATIVA 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001424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Recreo - Parques 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 - diciembre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369525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Eventos masivos de recreación mes de la niñez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837487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Festival de comentas en la </a:t>
                      </a:r>
                      <a:r>
                        <a:rPr lang="es-CO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Pastusidad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409535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festival de la vida por la protección infantil 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 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37470466"/>
                  </a:ext>
                </a:extLst>
              </a:tr>
              <a:tr h="1949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Gestionar proyecto de recreación con el ministerio del deporte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 - Abril 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99057622"/>
                  </a:ext>
                </a:extLst>
              </a:tr>
              <a:tr h="901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Capacitación en recreación personal del instituto 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 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27728955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Recuperación de juegos tradicionales sector rural y urbano - 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 - Diciembre 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47670960"/>
                  </a:ext>
                </a:extLst>
              </a:tr>
              <a:tr h="1758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Intercolegiados municipal de rondas infantiles y juegos tradicionales 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Julio- Agoto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038716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Campamento Municipal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Septiembre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587071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Aguinaldo navideño 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Noviembre - Diciembre 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76318176"/>
                  </a:ext>
                </a:extLst>
              </a:tr>
            </a:tbl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599441CD-E70C-44FA-8B5E-82D4E6A8B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88641"/>
            <a:ext cx="10515600" cy="792088"/>
          </a:xfrm>
        </p:spPr>
        <p:txBody>
          <a:bodyPr>
            <a:normAutofit/>
          </a:bodyPr>
          <a:lstStyle/>
          <a:p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Coordinación Recreación:  Responsable Franco Jojoa </a:t>
            </a:r>
            <a:endParaRPr lang="es-CO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Pasto Turístico (@PastoTuristico) | Twitter">
            <a:extLst>
              <a:ext uri="{FF2B5EF4-FFF2-40B4-BE49-F238E27FC236}">
                <a16:creationId xmlns:a16="http://schemas.microsoft.com/office/drawing/2014/main" id="{8AAD57FE-B346-439F-B9D0-78EFE847BE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7" b="15697"/>
          <a:stretch/>
        </p:blipFill>
        <p:spPr bwMode="auto">
          <a:xfrm>
            <a:off x="3143672" y="5949280"/>
            <a:ext cx="1728192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37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548476-EAEE-4CD0-B49D-FC9E6AFEC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62456" cy="1325563"/>
          </a:xfrm>
        </p:spPr>
        <p:txBody>
          <a:bodyPr>
            <a:norm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Coordinación de eventos deportivos Responsable: Eduardo Narváez </a:t>
            </a: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6279168-24C0-4A59-8444-786F9A8F65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81060"/>
              </p:ext>
            </p:extLst>
          </p:nvPr>
        </p:nvGraphicFramePr>
        <p:xfrm>
          <a:off x="848856" y="1628800"/>
          <a:ext cx="10081121" cy="3600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949">
                  <a:extLst>
                    <a:ext uri="{9D8B030D-6E8A-4147-A177-3AD203B41FA5}">
                      <a16:colId xmlns:a16="http://schemas.microsoft.com/office/drawing/2014/main" val="1670940778"/>
                    </a:ext>
                  </a:extLst>
                </a:gridCol>
                <a:gridCol w="7141957">
                  <a:extLst>
                    <a:ext uri="{9D8B030D-6E8A-4147-A177-3AD203B41FA5}">
                      <a16:colId xmlns:a16="http://schemas.microsoft.com/office/drawing/2014/main" val="3466315810"/>
                    </a:ext>
                  </a:extLst>
                </a:gridCol>
                <a:gridCol w="2503215">
                  <a:extLst>
                    <a:ext uri="{9D8B030D-6E8A-4147-A177-3AD203B41FA5}">
                      <a16:colId xmlns:a16="http://schemas.microsoft.com/office/drawing/2014/main" val="3748432875"/>
                    </a:ext>
                  </a:extLst>
                </a:gridCol>
              </a:tblGrid>
              <a:tr h="708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 2021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TENTATIVA 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23318765"/>
                  </a:ext>
                </a:extLst>
              </a:tr>
              <a:tr h="2891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Inscripciones en plataforma Juegos Intercolegiados 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67185353"/>
                  </a:ext>
                </a:extLst>
              </a:tr>
              <a:tr h="2891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Reunión con Instituciones Educativas Juegos Intercolegiados 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10892290"/>
                  </a:ext>
                </a:extLst>
              </a:tr>
              <a:tr h="2891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Inicio de la fase municipal Juegos Intercolegiados 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 - agosto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71974583"/>
                  </a:ext>
                </a:extLst>
              </a:tr>
              <a:tr h="2891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Participación fase departamental y nacional 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 - noviembre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82552217"/>
                  </a:ext>
                </a:extLst>
              </a:tr>
              <a:tr h="2891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Carrera San Juan de Pasto 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35294982"/>
                  </a:ext>
                </a:extLst>
              </a:tr>
              <a:tr h="2891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Juegos de Integración Municipal 2da Fase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 - diciembre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54326925"/>
                  </a:ext>
                </a:extLst>
              </a:tr>
              <a:tr h="2891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Campeonato de Futbol de los Barrios Surorientales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 - diciembre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71028292"/>
                  </a:ext>
                </a:extLst>
              </a:tr>
              <a:tr h="2891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 del Hincha del Deportivo Pasto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 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97274926"/>
                  </a:ext>
                </a:extLst>
              </a:tr>
              <a:tr h="2891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Entrega de incentivos a deportistas 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  - marzo 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99694782"/>
                  </a:ext>
                </a:extLst>
              </a:tr>
              <a:tr h="2891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Apoyo a otro eventos que se puedan presentar 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 - Diciembre 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62448674"/>
                  </a:ext>
                </a:extLst>
              </a:tr>
            </a:tbl>
          </a:graphicData>
        </a:graphic>
      </p:graphicFrame>
      <p:pic>
        <p:nvPicPr>
          <p:cNvPr id="5" name="Picture 2" descr="Pasto Turístico (@PastoTuristico) | Twitter">
            <a:extLst>
              <a:ext uri="{FF2B5EF4-FFF2-40B4-BE49-F238E27FC236}">
                <a16:creationId xmlns:a16="http://schemas.microsoft.com/office/drawing/2014/main" id="{46257759-8834-4AEB-9341-E360B77B72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7" b="15697"/>
          <a:stretch/>
        </p:blipFill>
        <p:spPr bwMode="auto">
          <a:xfrm>
            <a:off x="3143672" y="5949280"/>
            <a:ext cx="1728192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27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75FACA-8A04-4F18-A6C0-97FA12C29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s-ES" sz="9800" dirty="0">
                <a:latin typeface="Arial" panose="020B0604020202020204" pitchFamily="34" charset="0"/>
                <a:cs typeface="Arial" panose="020B0604020202020204" pitchFamily="34" charset="0"/>
              </a:rPr>
              <a:t>GRACIAS</a:t>
            </a:r>
          </a:p>
          <a:p>
            <a:pPr marL="0" indent="0" algn="ctr">
              <a:buNone/>
            </a:pPr>
            <a:endParaRPr lang="es-E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ES" sz="51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 siempre lo mejor de ti. </a:t>
            </a:r>
          </a:p>
          <a:p>
            <a:pPr marL="0" indent="0" algn="ctr">
              <a:buNone/>
            </a:pPr>
            <a:r>
              <a:rPr lang="es-ES" sz="51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 que siembres hoy dará su fruto mañana</a:t>
            </a:r>
          </a:p>
          <a:p>
            <a:pPr marL="0" indent="0" algn="ctr">
              <a:buNone/>
            </a:pPr>
            <a:r>
              <a:rPr lang="es-E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O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Pasto Turístico (@PastoTuristico) | Twitter">
            <a:extLst>
              <a:ext uri="{FF2B5EF4-FFF2-40B4-BE49-F238E27FC236}">
                <a16:creationId xmlns:a16="http://schemas.microsoft.com/office/drawing/2014/main" id="{2C98910E-6A75-4CB4-8C0F-30BD77E32D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7" b="15697"/>
          <a:stretch/>
        </p:blipFill>
        <p:spPr bwMode="auto">
          <a:xfrm>
            <a:off x="3143672" y="5949280"/>
            <a:ext cx="1728192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D7F75CC5-F198-48E5-9B2F-E4B30D15CF16}"/>
              </a:ext>
            </a:extLst>
          </p:cNvPr>
          <p:cNvSpPr txBox="1">
            <a:spLocks/>
          </p:cNvSpPr>
          <p:nvPr/>
        </p:nvSpPr>
        <p:spPr>
          <a:xfrm>
            <a:off x="551384" y="2911205"/>
            <a:ext cx="10515600" cy="2197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s-E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Proyecto: Esteban Cerón Palacios  </a:t>
            </a:r>
            <a:endParaRPr lang="es-CO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201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GRD Pasto | Riesgos Past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70" t="17608" r="10179" b="18987"/>
          <a:stretch/>
        </p:blipFill>
        <p:spPr bwMode="auto">
          <a:xfrm>
            <a:off x="3143672" y="5949280"/>
            <a:ext cx="1800200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B60EEF-AA3A-49F0-8520-B2B1B057E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476673"/>
            <a:ext cx="11737304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3600" b="1" dirty="0">
                <a:latin typeface="Arial" pitchFamily="34" charset="0"/>
                <a:cs typeface="Arial" pitchFamily="34" charset="0"/>
              </a:rPr>
              <a:t>Instituto Municipal para la Recreación y el Deporte </a:t>
            </a:r>
          </a:p>
          <a:p>
            <a:pPr marL="0" indent="0" algn="ctr">
              <a:buNone/>
            </a:pPr>
            <a:r>
              <a:rPr lang="es-ES" sz="3600" b="1" dirty="0">
                <a:latin typeface="Arial" pitchFamily="34" charset="0"/>
                <a:cs typeface="Arial" pitchFamily="34" charset="0"/>
              </a:rPr>
              <a:t>PASTO DEPORTE – PASTO LA GRAN CAPITAL</a:t>
            </a:r>
          </a:p>
          <a:p>
            <a:pPr marL="0" indent="0" algn="ctr">
              <a:buNone/>
            </a:pPr>
            <a:endParaRPr lang="es-ES" sz="36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ES" sz="3200" b="1" dirty="0">
                <a:latin typeface="Arial" pitchFamily="34" charset="0"/>
                <a:cs typeface="Arial" pitchFamily="34" charset="0"/>
              </a:rPr>
              <a:t> GERMAN CHAMORRO DE LA ROSA</a:t>
            </a:r>
          </a:p>
          <a:p>
            <a:pPr marL="0" indent="0" algn="ctr">
              <a:buNone/>
            </a:pPr>
            <a:r>
              <a:rPr lang="es-ES" sz="3200" b="1" dirty="0">
                <a:latin typeface="Arial" pitchFamily="34" charset="0"/>
                <a:cs typeface="Arial" pitchFamily="34" charset="0"/>
              </a:rPr>
              <a:t>Alcalde Municipio de Pasto</a:t>
            </a:r>
          </a:p>
          <a:p>
            <a:pPr marL="0" indent="0" algn="ctr">
              <a:buNone/>
            </a:pPr>
            <a:endParaRPr lang="es-ES" sz="32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ES" sz="3200" b="1" dirty="0">
                <a:latin typeface="Arial" pitchFamily="34" charset="0"/>
                <a:cs typeface="Arial" pitchFamily="34" charset="0"/>
              </a:rPr>
              <a:t>CLAUDIA MARCELA CANO RODRIGUEZ </a:t>
            </a:r>
          </a:p>
          <a:p>
            <a:pPr marL="0" indent="0" algn="ctr">
              <a:buNone/>
            </a:pPr>
            <a:r>
              <a:rPr lang="es-ES" sz="3200" b="1" dirty="0">
                <a:latin typeface="Arial" pitchFamily="34" charset="0"/>
                <a:cs typeface="Arial" pitchFamily="34" charset="0"/>
              </a:rPr>
              <a:t>Directora PASTO DEPORTE</a:t>
            </a:r>
            <a:endParaRPr lang="es-CO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Pasto Turístico (@PastoTuristico) | Twitter">
            <a:extLst>
              <a:ext uri="{FF2B5EF4-FFF2-40B4-BE49-F238E27FC236}">
                <a16:creationId xmlns:a16="http://schemas.microsoft.com/office/drawing/2014/main" id="{A2C5A617-6EDC-4002-B7AA-00B869A73A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7" b="15697"/>
          <a:stretch/>
        </p:blipFill>
        <p:spPr bwMode="auto">
          <a:xfrm>
            <a:off x="3143672" y="5949280"/>
            <a:ext cx="1800200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808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1844E-A955-47B2-92DB-84F99DC16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21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Plan de desarrollo 2020 – 2023</a:t>
            </a:r>
            <a:b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 “Pasto la Gran Capital”</a:t>
            </a:r>
            <a:endParaRPr lang="es-CO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8D73C5-BF21-4080-868E-57E9F78BD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592796"/>
            <a:ext cx="10667285" cy="3060340"/>
          </a:xfrm>
        </p:spPr>
        <p:txBody>
          <a:bodyPr>
            <a:noAutofit/>
          </a:bodyPr>
          <a:lstStyle/>
          <a:p>
            <a:pPr algn="just"/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PROGRAMA: Pasto Una Revolución Deportiva</a:t>
            </a:r>
          </a:p>
          <a:p>
            <a:pPr marL="0" indent="0" algn="just">
              <a:buNone/>
            </a:pPr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ORIENTACIÓN ESTRATÉGICA:</a:t>
            </a:r>
          </a:p>
          <a:p>
            <a:pPr marL="0" indent="0" algn="just">
              <a:buNone/>
            </a:pPr>
            <a:endParaRPr 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El programa “Pasto una revolución deportiva” está alineado con el Objetivos y metas de desarrollo sostenible (ODS), articulado con: Salud y bienestar, Igualdad de Género, Reducción de las desigualdades, Paz, justicia e instituciones sólidas.</a:t>
            </a:r>
          </a:p>
          <a:p>
            <a:pPr marL="0" indent="0" algn="just">
              <a:buNone/>
            </a:pPr>
            <a:endParaRPr 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Como hoja de ruta para que las personas puedan alcanzar su máximo potencial, en el marco de la equidad y dignidad en un mundo donde todos y todas puedan vivir y construir sociedades justas.</a:t>
            </a:r>
            <a:endParaRPr lang="es-CO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Pasto Turístico (@PastoTuristico) | Twitter">
            <a:extLst>
              <a:ext uri="{FF2B5EF4-FFF2-40B4-BE49-F238E27FC236}">
                <a16:creationId xmlns:a16="http://schemas.microsoft.com/office/drawing/2014/main" id="{D0A3847D-0D1E-4EFD-A4C2-7D5D2B615E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7" b="15697"/>
          <a:stretch/>
        </p:blipFill>
        <p:spPr bwMode="auto">
          <a:xfrm>
            <a:off x="3143672" y="5949280"/>
            <a:ext cx="1728192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670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F111E3-FE55-4FD2-978B-525599D27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448" y="548680"/>
            <a:ext cx="10515600" cy="864096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es-ES" sz="4000" b="1" dirty="0">
                <a:latin typeface="Arial" pitchFamily="34" charset="0"/>
                <a:cs typeface="Arial" pitchFamily="34" charset="0"/>
              </a:rPr>
              <a:t> </a:t>
            </a:r>
            <a:br>
              <a:rPr lang="es-ES" sz="4400" b="1" dirty="0">
                <a:latin typeface="Arial" pitchFamily="34" charset="0"/>
                <a:cs typeface="Arial" pitchFamily="34" charset="0"/>
              </a:rPr>
            </a:br>
            <a:br>
              <a:rPr lang="es-ES" sz="4400" b="1" dirty="0">
                <a:latin typeface="Arial" pitchFamily="34" charset="0"/>
                <a:cs typeface="Arial" pitchFamily="34" charset="0"/>
              </a:rPr>
            </a:br>
            <a:br>
              <a:rPr lang="es-ES" sz="4400" b="1" dirty="0">
                <a:latin typeface="Arial" pitchFamily="34" charset="0"/>
                <a:cs typeface="Arial" pitchFamily="34" charset="0"/>
              </a:rPr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A8A353-9DF5-4B63-BC45-21143F2A1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9951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Dimensión: social</a:t>
            </a:r>
          </a:p>
          <a:p>
            <a:pPr marL="0" indent="0" algn="just">
              <a:buNone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Nombre del sector: deporte y recreación</a:t>
            </a:r>
          </a:p>
          <a:p>
            <a:pPr algn="just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Objetivo de programa se ha mejorado la participación de la población en las actividades deportivas, recreativas, de actividad física, programas y proyectos institucionales, planteados por el municipio de Pasto para el logro de una mejor condición de salud y bienestar. 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CF9D9CB-71FC-4224-9FAB-8DD5C576CDBF}"/>
              </a:ext>
            </a:extLst>
          </p:cNvPr>
          <p:cNvSpPr txBox="1"/>
          <p:nvPr/>
        </p:nvSpPr>
        <p:spPr>
          <a:xfrm>
            <a:off x="1487488" y="548680"/>
            <a:ext cx="98663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600" b="1" dirty="0">
                <a:latin typeface="Arial" pitchFamily="34" charset="0"/>
                <a:cs typeface="Arial" pitchFamily="34" charset="0"/>
              </a:rPr>
              <a:t>Plan de Acción 2021 – PASTO DEPORTE</a:t>
            </a:r>
            <a:endParaRPr lang="es-CO" sz="3600" dirty="0"/>
          </a:p>
        </p:txBody>
      </p:sp>
      <p:pic>
        <p:nvPicPr>
          <p:cNvPr id="6" name="Picture 2" descr="Pasto Turístico (@PastoTuristico) | Twitter">
            <a:extLst>
              <a:ext uri="{FF2B5EF4-FFF2-40B4-BE49-F238E27FC236}">
                <a16:creationId xmlns:a16="http://schemas.microsoft.com/office/drawing/2014/main" id="{8B9091C5-B6AE-4C76-BA99-1C67B2929B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7" b="15697"/>
          <a:stretch/>
        </p:blipFill>
        <p:spPr bwMode="auto">
          <a:xfrm>
            <a:off x="3143672" y="5949280"/>
            <a:ext cx="1728192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434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0E7C83-1D29-49D1-A7F1-49D367AB2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88" y="755365"/>
            <a:ext cx="11017224" cy="4464496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s-ES" sz="6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MISIÓN: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s-ES" sz="6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instituto municipal para la recreación y el deporte PASTO DEPORTE contribuye a la formación y el desarrollo del ser humano a través de la práctica del deporte, la actividad física, la recreación y el buen uso del tiempo libre.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s-ES" sz="6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VISIÓN:</a:t>
            </a:r>
          </a:p>
          <a:p>
            <a:pPr marL="0" indent="0" algn="ctr">
              <a:spcAft>
                <a:spcPts val="600"/>
              </a:spcAft>
              <a:buNone/>
            </a:pPr>
            <a:endParaRPr lang="es-ES" sz="60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es-ES" sz="6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2021 el Instituto Municipal para la recreación y el </a:t>
            </a:r>
            <a:r>
              <a:rPr lang="es-ES" sz="600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ES" sz="6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porte PASTO DEPORTE será reconocido a nivel nacional como la entidad </a:t>
            </a:r>
            <a:r>
              <a:rPr lang="es-ES" sz="60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competitiva y líder</a:t>
            </a:r>
            <a:r>
              <a:rPr lang="es-ES" sz="6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en la implementación de una Política Pública del Deporte Municipal, en el fortalecimiento y masificación de los programas en deportes, recreación, actividad física y uso del tiempo libre, en la generación de una cultura de hábitos y estilos de vida saludables y que fomente la educación, la convivencia, la inclusión y la construcción de paz para los habitantes del municipio de Pasto.</a:t>
            </a:r>
          </a:p>
          <a:p>
            <a:endParaRPr lang="es-CO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13D0732-03EA-4620-ABBC-9632C186F5EC}"/>
              </a:ext>
            </a:extLst>
          </p:cNvPr>
          <p:cNvSpPr txBox="1"/>
          <p:nvPr/>
        </p:nvSpPr>
        <p:spPr>
          <a:xfrm>
            <a:off x="1415480" y="109034"/>
            <a:ext cx="87849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600" b="1" dirty="0">
                <a:latin typeface="Arial" pitchFamily="34" charset="0"/>
                <a:cs typeface="Arial" pitchFamily="34" charset="0"/>
              </a:rPr>
              <a:t>PASTODEPORTE</a:t>
            </a:r>
            <a:endParaRPr lang="es-CO" sz="3600" dirty="0"/>
          </a:p>
        </p:txBody>
      </p:sp>
      <p:pic>
        <p:nvPicPr>
          <p:cNvPr id="5" name="Picture 2" descr="Pasto Turístico (@PastoTuristico) | Twitter">
            <a:extLst>
              <a:ext uri="{FF2B5EF4-FFF2-40B4-BE49-F238E27FC236}">
                <a16:creationId xmlns:a16="http://schemas.microsoft.com/office/drawing/2014/main" id="{CB9102E1-7DE3-45E4-9970-62D47A17F9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7" b="15697"/>
          <a:stretch/>
        </p:blipFill>
        <p:spPr bwMode="auto">
          <a:xfrm>
            <a:off x="3143672" y="5949280"/>
            <a:ext cx="1800200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896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EF8B96-7F64-45B0-B663-66CBF0F24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640"/>
            <a:ext cx="10515600" cy="687611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ORGANIGRAMA GENERAL 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6681FC-8766-4B0E-94F7-44369941D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64" y="1268760"/>
            <a:ext cx="11449272" cy="2683495"/>
          </a:xfrm>
        </p:spPr>
        <p:txBody>
          <a:bodyPr>
            <a:normAutofit fontScale="25000" lnSpcReduction="20000"/>
          </a:bodyPr>
          <a:lstStyle/>
          <a:p>
            <a:r>
              <a:rPr lang="es-ES" sz="8000" dirty="0">
                <a:latin typeface="Arial" panose="020B0604020202020204" pitchFamily="34" charset="0"/>
                <a:cs typeface="Arial" panose="020B0604020202020204" pitchFamily="34" charset="0"/>
              </a:rPr>
              <a:t>JUNTA DIRECTIVA PASTO DEPORTE</a:t>
            </a:r>
          </a:p>
          <a:p>
            <a:r>
              <a:rPr lang="es-ES" sz="8000" dirty="0">
                <a:latin typeface="Arial" panose="020B0604020202020204" pitchFamily="34" charset="0"/>
                <a:cs typeface="Arial" panose="020B0604020202020204" pitchFamily="34" charset="0"/>
              </a:rPr>
              <a:t>DIRECTORA  PASTO DEPORTE – Claudia Marcela Cano </a:t>
            </a:r>
            <a:r>
              <a:rPr lang="es-ES" sz="8000" dirty="0" err="1">
                <a:latin typeface="Arial" panose="020B0604020202020204" pitchFamily="34" charset="0"/>
                <a:cs typeface="Arial" panose="020B0604020202020204" pitchFamily="34" charset="0"/>
              </a:rPr>
              <a:t>Rodriguez</a:t>
            </a:r>
            <a:r>
              <a:rPr lang="es-E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ES" sz="8000" dirty="0">
                <a:latin typeface="Arial" panose="020B0604020202020204" pitchFamily="34" charset="0"/>
                <a:cs typeface="Arial" panose="020B0604020202020204" pitchFamily="34" charset="0"/>
              </a:rPr>
              <a:t>SUBDIRECCIÓN ADMINISTRATIVA Y FINANCIERA - Colombia Riascos Narváez </a:t>
            </a:r>
          </a:p>
          <a:p>
            <a:r>
              <a:rPr lang="es-ES" sz="8000" dirty="0">
                <a:latin typeface="Arial" panose="020B0604020202020204" pitchFamily="34" charset="0"/>
                <a:cs typeface="Arial" panose="020B0604020202020204" pitchFamily="34" charset="0"/>
              </a:rPr>
              <a:t>Grupo administrativo y financiero PASTO DEPORTE </a:t>
            </a:r>
          </a:p>
          <a:p>
            <a:pPr marL="0" indent="0">
              <a:buNone/>
            </a:pPr>
            <a:endParaRPr lang="es-ES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8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COORDINADOR TÉCNICO DEPORTIVO  GENERAL  - Eduardo Narváez             </a:t>
            </a:r>
          </a:p>
          <a:p>
            <a:pPr marL="0" indent="0">
              <a:buNone/>
            </a:pPr>
            <a:r>
              <a:rPr lang="es-ES" sz="8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COORDINADOR TÉCNICO  Y ADMINISTRATIVO – Esteban Cerón Palacios </a:t>
            </a:r>
          </a:p>
          <a:p>
            <a:pPr marL="0" indent="0">
              <a:buNone/>
            </a:pPr>
            <a:endParaRPr lang="es-ES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8000" dirty="0">
                <a:latin typeface="Arial" panose="020B0604020202020204" pitchFamily="34" charset="0"/>
                <a:cs typeface="Arial" panose="020B0604020202020204" pitchFamily="34" charset="0"/>
              </a:rPr>
              <a:t>COORDINADOR DE DISCAPACIDAD – Pedro Padilla </a:t>
            </a:r>
          </a:p>
          <a:p>
            <a:r>
              <a:rPr lang="es-ES" sz="8000" dirty="0">
                <a:latin typeface="Arial" panose="020B0604020202020204" pitchFamily="34" charset="0"/>
                <a:cs typeface="Arial" panose="020B0604020202020204" pitchFamily="34" charset="0"/>
              </a:rPr>
              <a:t>COORDINADOR HÁBITOS Y ESTILOS DE VIDA SALUDABLE – Diego Jaramillo</a:t>
            </a:r>
          </a:p>
          <a:p>
            <a:r>
              <a:rPr lang="es-ES" sz="8000" dirty="0">
                <a:latin typeface="Arial" panose="020B0604020202020204" pitchFamily="34" charset="0"/>
                <a:cs typeface="Arial" panose="020B0604020202020204" pitchFamily="34" charset="0"/>
              </a:rPr>
              <a:t> COORDINADOR DE VÍAS ACTIVAS Y SALUDABLES – Fabio Ortiz </a:t>
            </a:r>
          </a:p>
          <a:p>
            <a:r>
              <a:rPr lang="es-ES" sz="8000" dirty="0">
                <a:latin typeface="Arial" panose="020B0604020202020204" pitchFamily="34" charset="0"/>
                <a:cs typeface="Arial" panose="020B0604020202020204" pitchFamily="34" charset="0"/>
              </a:rPr>
              <a:t>COORDINADOR DE DEPORTE ESCOLAR COMPLEMENTARIO – David Figueroa</a:t>
            </a:r>
          </a:p>
          <a:p>
            <a:endParaRPr lang="es-ES" dirty="0"/>
          </a:p>
          <a:p>
            <a:endParaRPr lang="es-CO" dirty="0"/>
          </a:p>
        </p:txBody>
      </p:sp>
      <p:pic>
        <p:nvPicPr>
          <p:cNvPr id="4" name="Picture 2" descr="Pasto Turístico (@PastoTuristico) | Twitter">
            <a:extLst>
              <a:ext uri="{FF2B5EF4-FFF2-40B4-BE49-F238E27FC236}">
                <a16:creationId xmlns:a16="http://schemas.microsoft.com/office/drawing/2014/main" id="{ECDB8D6F-DC4A-4114-94E6-5D2B19D59F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7" b="15697"/>
          <a:stretch/>
        </p:blipFill>
        <p:spPr bwMode="auto">
          <a:xfrm>
            <a:off x="3143672" y="5949280"/>
            <a:ext cx="1728192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8885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EF8B96-7F64-45B0-B663-66CBF0F24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640"/>
            <a:ext cx="10515600" cy="687611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ORGANIGRAMA GENERAL 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6681FC-8766-4B0E-94F7-44369941D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64" y="1196752"/>
            <a:ext cx="11449272" cy="2683495"/>
          </a:xfrm>
        </p:spPr>
        <p:txBody>
          <a:bodyPr>
            <a:normAutofit fontScale="25000" lnSpcReduction="20000"/>
          </a:bodyPr>
          <a:lstStyle/>
          <a:p>
            <a:r>
              <a:rPr lang="es-ES" sz="8000" dirty="0">
                <a:latin typeface="Arial" panose="020B0604020202020204" pitchFamily="34" charset="0"/>
                <a:cs typeface="Arial" panose="020B0604020202020204" pitchFamily="34" charset="0"/>
              </a:rPr>
              <a:t>COORDINADOR DE ADULTO MAYOR – Cristhian Moreno</a:t>
            </a:r>
          </a:p>
          <a:p>
            <a:r>
              <a:rPr lang="es-ES" sz="8000" dirty="0">
                <a:latin typeface="Arial" panose="020B0604020202020204" pitchFamily="34" charset="0"/>
                <a:cs typeface="Arial" panose="020B0604020202020204" pitchFamily="34" charset="0"/>
              </a:rPr>
              <a:t>COORDINADOR DE RECREACIÓN – Franco Jojoa  </a:t>
            </a:r>
          </a:p>
          <a:p>
            <a:r>
              <a:rPr lang="es-ES" sz="8000" dirty="0">
                <a:latin typeface="Arial" panose="020B0604020202020204" pitchFamily="34" charset="0"/>
                <a:cs typeface="Arial" panose="020B0604020202020204" pitchFamily="34" charset="0"/>
              </a:rPr>
              <a:t>COORDINADOR EVENTOS DEPORTIVOS – Eduardo Narváez </a:t>
            </a:r>
          </a:p>
          <a:p>
            <a:pPr marL="0" indent="0">
              <a:buNone/>
            </a:pPr>
            <a:endParaRPr lang="es-ES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8000" dirty="0">
                <a:latin typeface="Arial" panose="020B0604020202020204" pitchFamily="34" charset="0"/>
                <a:cs typeface="Arial" panose="020B0604020202020204" pitchFamily="34" charset="0"/>
              </a:rPr>
              <a:t>PROMOTO DE CORREGIMIENTOS: Julia Rosero </a:t>
            </a:r>
          </a:p>
          <a:p>
            <a:pPr marL="0" indent="0">
              <a:buNone/>
            </a:pPr>
            <a:r>
              <a:rPr lang="es-ES" sz="8000" dirty="0">
                <a:latin typeface="Arial" panose="020B0604020202020204" pitchFamily="34" charset="0"/>
                <a:cs typeface="Arial" panose="020B0604020202020204" pitchFamily="34" charset="0"/>
              </a:rPr>
              <a:t>Promotor Comunas 1, 2 y 3 Víctor Hugo Pinza</a:t>
            </a:r>
          </a:p>
          <a:p>
            <a:pPr marL="0" indent="0">
              <a:buNone/>
            </a:pPr>
            <a:r>
              <a:rPr lang="es-ES" sz="8000" dirty="0">
                <a:latin typeface="Arial" panose="020B0604020202020204" pitchFamily="34" charset="0"/>
                <a:cs typeface="Arial" panose="020B0604020202020204" pitchFamily="34" charset="0"/>
              </a:rPr>
              <a:t>Promotor Comunas 4, 5 y 6 José Feliz Patiño</a:t>
            </a:r>
          </a:p>
          <a:p>
            <a:pPr marL="0" indent="0">
              <a:buNone/>
            </a:pPr>
            <a:r>
              <a:rPr lang="es-ES" sz="8000" dirty="0">
                <a:latin typeface="Arial" panose="020B0604020202020204" pitchFamily="34" charset="0"/>
                <a:cs typeface="Arial" panose="020B0604020202020204" pitchFamily="34" charset="0"/>
              </a:rPr>
              <a:t>Promotor Comunas 7, 8 y 9 Luis Javier Ojeda</a:t>
            </a:r>
          </a:p>
          <a:p>
            <a:pPr marL="0" indent="0">
              <a:buNone/>
            </a:pPr>
            <a:r>
              <a:rPr lang="es-ES" sz="8000" dirty="0">
                <a:latin typeface="Arial" panose="020B0604020202020204" pitchFamily="34" charset="0"/>
                <a:cs typeface="Arial" panose="020B0604020202020204" pitchFamily="34" charset="0"/>
              </a:rPr>
              <a:t>Promotor Comunas 10, 11 y 12 Luis Alfredo López</a:t>
            </a:r>
          </a:p>
          <a:p>
            <a:pPr marL="0" indent="0">
              <a:buNone/>
            </a:pPr>
            <a:endParaRPr lang="es-ES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8000" dirty="0">
                <a:latin typeface="Arial" panose="020B0604020202020204" pitchFamily="34" charset="0"/>
                <a:cs typeface="Arial" panose="020B0604020202020204" pitchFamily="34" charset="0"/>
              </a:rPr>
              <a:t>Monitores Zarandéate Pasto</a:t>
            </a:r>
          </a:p>
          <a:p>
            <a:pPr marL="0" indent="0">
              <a:buNone/>
            </a:pPr>
            <a:r>
              <a:rPr lang="es-ES" sz="8000" dirty="0">
                <a:latin typeface="Arial" panose="020B0604020202020204" pitchFamily="34" charset="0"/>
                <a:cs typeface="Arial" panose="020B0604020202020204" pitchFamily="34" charset="0"/>
              </a:rPr>
              <a:t>Monitores EDF Deporte Escolar Complementario</a:t>
            </a:r>
          </a:p>
          <a:p>
            <a:pPr marL="0" indent="0">
              <a:buNone/>
            </a:pPr>
            <a:endParaRPr lang="es-ES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/>
          </a:p>
          <a:p>
            <a:endParaRPr lang="es-CO" dirty="0"/>
          </a:p>
        </p:txBody>
      </p:sp>
      <p:pic>
        <p:nvPicPr>
          <p:cNvPr id="4" name="Picture 2" descr="Pasto Turístico (@PastoTuristico) | Twitter">
            <a:extLst>
              <a:ext uri="{FF2B5EF4-FFF2-40B4-BE49-F238E27FC236}">
                <a16:creationId xmlns:a16="http://schemas.microsoft.com/office/drawing/2014/main" id="{ECDB8D6F-DC4A-4114-94E6-5D2B19D59F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7" b="15697"/>
          <a:stretch/>
        </p:blipFill>
        <p:spPr bwMode="auto">
          <a:xfrm>
            <a:off x="3143672" y="5949280"/>
            <a:ext cx="1728192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810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20BC29-1F4B-4C19-A5ED-A6DACCE8E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380" y="385917"/>
            <a:ext cx="11161240" cy="784831"/>
          </a:xfrm>
        </p:spPr>
        <p:txBody>
          <a:bodyPr>
            <a:normAutofit/>
          </a:bodyPr>
          <a:lstStyle/>
          <a:p>
            <a:r>
              <a:rPr lang="es-ES" dirty="0"/>
              <a:t>Coordinación de Discapacidad: Responsable Pedro Padilla </a:t>
            </a:r>
            <a:endParaRPr lang="es-CO" dirty="0"/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9F79BAD6-3BEF-4F95-B3AB-0522186884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439792"/>
              </p:ext>
            </p:extLst>
          </p:nvPr>
        </p:nvGraphicFramePr>
        <p:xfrm>
          <a:off x="623392" y="1052736"/>
          <a:ext cx="11161241" cy="4440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0143">
                  <a:extLst>
                    <a:ext uri="{9D8B030D-6E8A-4147-A177-3AD203B41FA5}">
                      <a16:colId xmlns:a16="http://schemas.microsoft.com/office/drawing/2014/main" val="2820546584"/>
                    </a:ext>
                  </a:extLst>
                </a:gridCol>
                <a:gridCol w="8298671">
                  <a:extLst>
                    <a:ext uri="{9D8B030D-6E8A-4147-A177-3AD203B41FA5}">
                      <a16:colId xmlns:a16="http://schemas.microsoft.com/office/drawing/2014/main" val="618859842"/>
                    </a:ext>
                  </a:extLst>
                </a:gridCol>
                <a:gridCol w="2472427">
                  <a:extLst>
                    <a:ext uri="{9D8B030D-6E8A-4147-A177-3AD203B41FA5}">
                      <a16:colId xmlns:a16="http://schemas.microsoft.com/office/drawing/2014/main" val="134175517"/>
                    </a:ext>
                  </a:extLst>
                </a:gridCol>
              </a:tblGrid>
              <a:tr h="4679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s-CO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CTIVIDADES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FECHAS TENTATIVAS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3275107"/>
                  </a:ext>
                </a:extLst>
              </a:tr>
              <a:tr h="2339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Caracterización de la comunidad rural y urbano 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 - Abril 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45805678"/>
                  </a:ext>
                </a:extLst>
              </a:tr>
              <a:tr h="5037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Sesiones diarias de trabajo como: Rumba aeróbicos, recreación, actividad física, entrenos de futsal, baloncesto, tenis de mesa y atletismo en 8 fundaciones. 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 - Diciembre 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80711466"/>
                  </a:ext>
                </a:extLst>
              </a:tr>
              <a:tr h="4308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Asesoría, apoyo en entrenamientos, organización de eventos deportivos y recreativos de clubes personas con discapacidad legalmente constituidos. 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 - Diciembre 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27730390"/>
                  </a:ext>
                </a:extLst>
              </a:tr>
              <a:tr h="2175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Capacitaciones en Actividad Física, Recreación y Deportes para Personas con Discapacidad (</a:t>
                      </a:r>
                      <a:r>
                        <a:rPr lang="es-CO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PcD</a:t>
                      </a: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 - Diciembre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81656173"/>
                  </a:ext>
                </a:extLst>
              </a:tr>
              <a:tr h="2339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Paseo en silla de ruedas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40501649"/>
                  </a:ext>
                </a:extLst>
              </a:tr>
              <a:tr h="2339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Desafío de la Discapacidad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81661650"/>
                  </a:ext>
                </a:extLst>
              </a:tr>
              <a:tr h="2339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Juegos de Bienestar 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 - Julio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98934184"/>
                  </a:ext>
                </a:extLst>
              </a:tr>
              <a:tr h="2378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Campeonato de Baloncesto 3 x 3 en silla de ruedas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90800251"/>
                  </a:ext>
                </a:extLst>
              </a:tr>
              <a:tr h="2339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Juegos Universitarios para PcD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Septiembre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71380267"/>
                  </a:ext>
                </a:extLst>
              </a:tr>
              <a:tr h="2339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IX Olimpiadas Paralimpicas Municipales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 - Diciembre 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07720987"/>
                  </a:ext>
                </a:extLst>
              </a:tr>
              <a:tr h="2706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Conmemoración del Dia Nacional e Internacional de la discapacidad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Diciembre 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0001455"/>
                  </a:ext>
                </a:extLst>
              </a:tr>
            </a:tbl>
          </a:graphicData>
        </a:graphic>
      </p:graphicFrame>
      <p:pic>
        <p:nvPicPr>
          <p:cNvPr id="4" name="Picture 2" descr="Pasto Turístico (@PastoTuristico) | Twitter">
            <a:extLst>
              <a:ext uri="{FF2B5EF4-FFF2-40B4-BE49-F238E27FC236}">
                <a16:creationId xmlns:a16="http://schemas.microsoft.com/office/drawing/2014/main" id="{B884D94A-006B-4A7F-AB4C-91E953CB16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7" b="15697"/>
          <a:stretch/>
        </p:blipFill>
        <p:spPr bwMode="auto">
          <a:xfrm>
            <a:off x="3143672" y="5949280"/>
            <a:ext cx="1728192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47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24FE12E-073A-40CE-806D-8EDE748E42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64536"/>
              </p:ext>
            </p:extLst>
          </p:nvPr>
        </p:nvGraphicFramePr>
        <p:xfrm>
          <a:off x="623392" y="1388539"/>
          <a:ext cx="10441160" cy="37693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3923303713"/>
                    </a:ext>
                  </a:extLst>
                </a:gridCol>
                <a:gridCol w="7395506">
                  <a:extLst>
                    <a:ext uri="{9D8B030D-6E8A-4147-A177-3AD203B41FA5}">
                      <a16:colId xmlns:a16="http://schemas.microsoft.com/office/drawing/2014/main" val="3343518931"/>
                    </a:ext>
                  </a:extLst>
                </a:gridCol>
                <a:gridCol w="2541598">
                  <a:extLst>
                    <a:ext uri="{9D8B030D-6E8A-4147-A177-3AD203B41FA5}">
                      <a16:colId xmlns:a16="http://schemas.microsoft.com/office/drawing/2014/main" val="636320832"/>
                    </a:ext>
                  </a:extLst>
                </a:gridCol>
              </a:tblGrid>
              <a:tr h="2852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 2021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FECHAS TENTATIVAS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87597588"/>
                  </a:ext>
                </a:extLst>
              </a:tr>
              <a:tr h="316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Sesiones de actividad física rural y urbana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 – Diciembre </a:t>
                      </a:r>
                      <a:endParaRPr lang="es-CO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54197618"/>
                  </a:ext>
                </a:extLst>
              </a:tr>
              <a:tr h="2852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Gestión del proyecto HEVS con el ministerio del deporte </a:t>
                      </a:r>
                      <a:endParaRPr lang="es-CO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 - abril 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29835725"/>
                  </a:ext>
                </a:extLst>
              </a:tr>
              <a:tr h="2852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Sábados ruta del movimiento en comunas y corregimientos </a:t>
                      </a:r>
                      <a:endParaRPr lang="es-CO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 - Marzo 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84232207"/>
                  </a:ext>
                </a:extLst>
              </a:tr>
              <a:tr h="316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Clausura del diplomado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 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40102526"/>
                  </a:ext>
                </a:extLst>
              </a:tr>
              <a:tr h="316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día mundial de la salud </a:t>
                      </a:r>
                      <a:endParaRPr lang="es-CO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 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64464455"/>
                  </a:ext>
                </a:extLst>
              </a:tr>
              <a:tr h="316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día mundial de la actividad física 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 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28140606"/>
                  </a:ext>
                </a:extLst>
              </a:tr>
              <a:tr h="316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Semana de la actividad física 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Septiembre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58038011"/>
                  </a:ext>
                </a:extLst>
              </a:tr>
              <a:tr h="316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Caminata 5 k 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Septiembre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70424279"/>
                  </a:ext>
                </a:extLst>
              </a:tr>
              <a:tr h="316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 promocional de HEVS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 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95873375"/>
                  </a:ext>
                </a:extLst>
              </a:tr>
              <a:tr h="316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Diplomado en actividad física </a:t>
                      </a:r>
                      <a:endParaRPr lang="es-CO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 - Diciembre</a:t>
                      </a:r>
                      <a:endParaRPr lang="es-CO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55433732"/>
                  </a:ext>
                </a:extLst>
              </a:tr>
            </a:tbl>
          </a:graphicData>
        </a:graphic>
      </p:graphicFrame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771D9A28-BA3C-47E8-9B40-759DCA935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380" y="385917"/>
            <a:ext cx="11161240" cy="784831"/>
          </a:xfrm>
        </p:spPr>
        <p:txBody>
          <a:bodyPr>
            <a:normAutofit lnSpcReduction="10000"/>
          </a:bodyPr>
          <a:lstStyle/>
          <a:p>
            <a:r>
              <a:rPr lang="es-ES" dirty="0"/>
              <a:t>Coordinación de Hábitos y estilos de Vida Saludables HEVS: Responsable Diego Jaramillo</a:t>
            </a:r>
            <a:endParaRPr lang="es-CO" dirty="0"/>
          </a:p>
        </p:txBody>
      </p:sp>
      <p:pic>
        <p:nvPicPr>
          <p:cNvPr id="6" name="Picture 2" descr="Pasto Turístico (@PastoTuristico) | Twitter">
            <a:extLst>
              <a:ext uri="{FF2B5EF4-FFF2-40B4-BE49-F238E27FC236}">
                <a16:creationId xmlns:a16="http://schemas.microsoft.com/office/drawing/2014/main" id="{C08A4072-EE45-4605-A7EE-5D448ABDE7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7" b="15697"/>
          <a:stretch/>
        </p:blipFill>
        <p:spPr bwMode="auto">
          <a:xfrm>
            <a:off x="3143672" y="5949280"/>
            <a:ext cx="1728192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2977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1489</Words>
  <Application>Microsoft Office PowerPoint</Application>
  <PresentationFormat>Panorámica</PresentationFormat>
  <Paragraphs>308</Paragraphs>
  <Slides>15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Plan de desarrollo 2020 – 2023  “Pasto la Gran Capital”</vt:lpstr>
      <vt:lpstr>    </vt:lpstr>
      <vt:lpstr>Presentación de PowerPoint</vt:lpstr>
      <vt:lpstr>ORGANIGRAMA GENERAL </vt:lpstr>
      <vt:lpstr>ORGANIGRAMA GENERAL </vt:lpstr>
      <vt:lpstr>Presentación de PowerPoint</vt:lpstr>
      <vt:lpstr>Presentación de PowerPoint</vt:lpstr>
      <vt:lpstr>Presentación de PowerPoint</vt:lpstr>
      <vt:lpstr>Presentación de PowerPoint</vt:lpstr>
      <vt:lpstr>Coordinación Adulto Mayor:  Responsable Cristhian Moreno</vt:lpstr>
      <vt:lpstr>Coordinación Recreación:  Responsable Franco Jojoa </vt:lpstr>
      <vt:lpstr>Coordinación de eventos deportivos Responsable: Eduardo Narváez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Core i5</dc:creator>
  <cp:lastModifiedBy>Pasto Deporte</cp:lastModifiedBy>
  <cp:revision>73</cp:revision>
  <cp:lastPrinted>2021-03-08T14:01:26Z</cp:lastPrinted>
  <dcterms:modified xsi:type="dcterms:W3CDTF">2022-02-15T01:08:19Z</dcterms:modified>
</cp:coreProperties>
</file>